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85BBC7-A6A4-43FC-A2DF-18ECF7500E90}">
  <a:tblStyle styleId="{9F85BBC7-A6A4-43FC-A2DF-18ECF7500E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b37ca676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b37ca676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bd70e3a3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bd70e3a3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Male engineering students are more easily identified amongst a Sex-Engr Stereotype population, rather than within male students!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Can compare to just the male population, where precision decreases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b37ca6761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b37ca676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Narrows large number of options down to potential pathways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Helps anticipate fluctuating resource requirements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Push students towards a pre-determined identity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Unfair resource allocation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b37ca676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b37ca676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b37ca676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b37ca676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Converts each student to 3 sequences of strings, that we can think of sentences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This gives us, across all students, 3 corpuses, which we can run 3 separate word2vec models on to create a course code embedder, grade embedder, term embedder.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We dub this course2vec.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b37ca676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b37ca676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b37ca6761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b37ca6761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d70e3a3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d70e3a3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b37ca6761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b37ca6761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b37ca6761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b37ca676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 Natural-Language Approach to Early Forecasting of Undergraduate Majors: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An Investigation of Efficacy and Bias</a:t>
            </a:r>
            <a:endParaRPr sz="31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98088" y="3138925"/>
            <a:ext cx="2263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Alexander Wang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aswang96@stanford.edu</a:t>
            </a:r>
            <a:endParaRPr sz="1400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387288" y="3138925"/>
            <a:ext cx="2263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David Lang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dnlang86@stanford.edu</a:t>
            </a:r>
            <a:endParaRPr sz="14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554663" y="3138925"/>
            <a:ext cx="2263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Andreas Paepcke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paepcke@cs.stanford.edu</a:t>
            </a:r>
            <a:endParaRPr sz="1400"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6682113" y="3138925"/>
            <a:ext cx="2263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Mitchell L. Stevens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stevens4@stanford.edu</a:t>
            </a:r>
            <a:endParaRPr sz="1400"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5400" y="3931523"/>
            <a:ext cx="2193226" cy="12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Bias/Error 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73050"/>
            <a:ext cx="4620799" cy="255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Bias/Error 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5052600" y="848400"/>
            <a:ext cx="3741900" cy="37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Women are likely to exit a course sequence in highly quantitative fields at a higher grade threshold than men.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Claudia Goldin, Notes on Women and the Undergraduate Economics Major (2015)</a:t>
            </a:r>
            <a:endParaRPr sz="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Conditional on achievement, men relatively over-estimate their skills while women under-estimate their skills.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Eric Cech, Brian Rubineaum, Susan Silbey and Caroll Seron, Professional role confidence and gendered persistence in engineering (2011)</a:t>
            </a:r>
            <a:endParaRPr sz="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Female undergraduates are relatively more likely than males to exit engineering programs.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Shelley J Corell, Constraints into preferences: Gender, status, and emerging career aspirations (2004)</a:t>
            </a:r>
            <a:endParaRPr sz="900"/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73050"/>
            <a:ext cx="4620799" cy="255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and Motivation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students, </a:t>
            </a:r>
            <a:r>
              <a:rPr lang="en"/>
              <a:t>elucidates potential academic pathways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universities, enables capacity planning and resource allocation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Dangers in learned biases for both parties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4260300" cy="25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Private research institution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2010-2020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33,257 undergraduate cases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89 unique majors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16,308 males, 16,949 females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Includes course history (including grades and term taken)</a:t>
            </a:r>
            <a:endParaRPr/>
          </a:p>
        </p:txBody>
      </p:sp>
      <p:pic>
        <p:nvPicPr>
          <p:cNvPr id="72" name="Google Shape;72;p1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7931" y="1208250"/>
            <a:ext cx="3773250" cy="2333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6619625" y="2571750"/>
            <a:ext cx="2429100" cy="834900"/>
          </a:xfrm>
          <a:prstGeom prst="cube">
            <a:avLst>
              <a:gd fmla="val 5362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6619625" y="2192475"/>
            <a:ext cx="2429100" cy="834900"/>
          </a:xfrm>
          <a:prstGeom prst="cube">
            <a:avLst>
              <a:gd fmla="val 5362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6619625" y="1800225"/>
            <a:ext cx="2429100" cy="834900"/>
          </a:xfrm>
          <a:prstGeom prst="cube">
            <a:avLst>
              <a:gd fmla="val 5362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Representation</a:t>
            </a:r>
            <a:endParaRPr/>
          </a:p>
        </p:txBody>
      </p:sp>
      <p:graphicFrame>
        <p:nvGraphicFramePr>
          <p:cNvPr id="81" name="Google Shape;81;p16"/>
          <p:cNvGraphicFramePr/>
          <p:nvPr/>
        </p:nvGraphicFramePr>
        <p:xfrm>
          <a:off x="243525" y="182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{9F85BBC7-A6A4-43FC-A2DF-18ECF7500E90}</a:tableStyleId>
              </a:tblPr>
              <a:tblGrid>
                <a:gridCol w="1231275"/>
                <a:gridCol w="814650"/>
                <a:gridCol w="1647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Course Code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Grade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Term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Fall 2019-2020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A-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Fall 2019-2020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B+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Winter 2019-2020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Winter 2019-2020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Google Shape;82;p16"/>
          <p:cNvGraphicFramePr/>
          <p:nvPr/>
        </p:nvGraphicFramePr>
        <p:xfrm>
          <a:off x="4985600" y="2242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{9F85BBC7-A6A4-43FC-A2DF-18ECF7500E90}</a:tableStyleId>
              </a:tblPr>
              <a:tblGrid>
                <a:gridCol w="1634025"/>
                <a:gridCol w="485925"/>
                <a:gridCol w="461950"/>
                <a:gridCol w="514925"/>
                <a:gridCol w="521275"/>
              </a:tblGrid>
              <a:tr h="13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Course Sequence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3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Grade Sequence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A-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B+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3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Term Sequence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83" name="Google Shape;83;p16"/>
          <p:cNvCxnSpPr/>
          <p:nvPr/>
        </p:nvCxnSpPr>
        <p:spPr>
          <a:xfrm>
            <a:off x="4037075" y="2870975"/>
            <a:ext cx="7953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6"/>
          <p:cNvCxnSpPr/>
          <p:nvPr/>
        </p:nvCxnSpPr>
        <p:spPr>
          <a:xfrm flipH="1" rot="10800000">
            <a:off x="7100900" y="1802700"/>
            <a:ext cx="445200" cy="44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6"/>
          <p:cNvCxnSpPr/>
          <p:nvPr/>
        </p:nvCxnSpPr>
        <p:spPr>
          <a:xfrm flipH="1" rot="10800000">
            <a:off x="7567488" y="1801498"/>
            <a:ext cx="447600" cy="44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6"/>
          <p:cNvCxnSpPr/>
          <p:nvPr/>
        </p:nvCxnSpPr>
        <p:spPr>
          <a:xfrm flipH="1" rot="10800000">
            <a:off x="8081975" y="1802700"/>
            <a:ext cx="445200" cy="44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6"/>
          <p:cNvCxnSpPr/>
          <p:nvPr/>
        </p:nvCxnSpPr>
        <p:spPr>
          <a:xfrm>
            <a:off x="6762750" y="2109800"/>
            <a:ext cx="1981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6"/>
          <p:cNvCxnSpPr/>
          <p:nvPr/>
        </p:nvCxnSpPr>
        <p:spPr>
          <a:xfrm>
            <a:off x="6877050" y="1990725"/>
            <a:ext cx="196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6"/>
          <p:cNvCxnSpPr/>
          <p:nvPr/>
        </p:nvCxnSpPr>
        <p:spPr>
          <a:xfrm>
            <a:off x="6986600" y="1885950"/>
            <a:ext cx="19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6"/>
          <p:cNvCxnSpPr/>
          <p:nvPr/>
        </p:nvCxnSpPr>
        <p:spPr>
          <a:xfrm>
            <a:off x="8848725" y="2005025"/>
            <a:ext cx="0" cy="115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6"/>
          <p:cNvCxnSpPr/>
          <p:nvPr/>
        </p:nvCxnSpPr>
        <p:spPr>
          <a:xfrm>
            <a:off x="8743950" y="2124075"/>
            <a:ext cx="0" cy="114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6"/>
          <p:cNvCxnSpPr/>
          <p:nvPr/>
        </p:nvCxnSpPr>
        <p:spPr>
          <a:xfrm>
            <a:off x="8953500" y="1900250"/>
            <a:ext cx="0" cy="116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Multi-hot encoding logistic regression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Course2vec logistic regression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Course2vec LSTM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Transformer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by Major Category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775" y="1338700"/>
            <a:ext cx="6890821" cy="28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(LSTM)</a:t>
            </a:r>
            <a:endParaRPr/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7525" y="1456300"/>
            <a:ext cx="5028950" cy="242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Bias Testing/Error Analysis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8 subsplits for evaluation: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Male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Female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High-GPA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Low-GPA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Sex-Engr Stereo: (Male ⋂ ENGR) ⋃ (Female ⋂ ~ENGR)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Sex-Engr Anti-Stereo: </a:t>
            </a:r>
            <a:r>
              <a:rPr lang="en"/>
              <a:t>(Female ⋂ ENGR) ⋃ (Male ⋂ ~ENGR)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GPA-Engr Stereo: (High-GPA ⋂ ENGR) ⋃ (Low-GPA ⋂ ~ENGR)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GPA-Engr Anti-Stereo: (Low-GPA ⋂ ENGR) ⋃ (High-GPA ⋂ ~ENGR)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Bias/Error Results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1775" y="1152475"/>
            <a:ext cx="4920449" cy="91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2899" y="2197250"/>
            <a:ext cx="6878199" cy="25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